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1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54E92-9504-4043-ACB4-28DF30F34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8160" y="2309882"/>
            <a:ext cx="5518066" cy="22685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Applied</a:t>
            </a:r>
            <a:br>
              <a:rPr lang="en-US" altLang="ko-KR" dirty="0"/>
            </a:br>
            <a:r>
              <a:rPr lang="en-US" altLang="ko-KR" dirty="0"/>
              <a:t>Data Analysis</a:t>
            </a:r>
            <a:br>
              <a:rPr lang="en-US" altLang="ko-KR" dirty="0"/>
            </a:br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061E0D-8F1E-4CFF-BE04-7A3CEEBA1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626" y="1149670"/>
            <a:ext cx="5357600" cy="1160213"/>
          </a:xfrm>
        </p:spPr>
        <p:txBody>
          <a:bodyPr/>
          <a:lstStyle/>
          <a:p>
            <a:pPr algn="l"/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 (2022/1/8)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56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C9FCA9-54E7-4FF4-9E37-54D1B95B78BE}"/>
              </a:ext>
            </a:extLst>
          </p:cNvPr>
          <p:cNvSpPr txBox="1"/>
          <p:nvPr/>
        </p:nvSpPr>
        <p:spPr>
          <a:xfrm>
            <a:off x="2402006" y="968991"/>
            <a:ext cx="61005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Deep Learning             vs           Machine Learning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Is Deep Learning best?</a:t>
            </a:r>
          </a:p>
          <a:p>
            <a:r>
              <a:rPr lang="en-US" altLang="ko-KR" dirty="0"/>
              <a:t>(Data feeding problem)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Quality of Data, Number of Data</a:t>
            </a:r>
          </a:p>
        </p:txBody>
      </p:sp>
    </p:spTree>
    <p:extLst>
      <p:ext uri="{BB962C8B-B14F-4D97-AF65-F5344CB8AC3E}">
        <p14:creationId xmlns:p14="http://schemas.microsoft.com/office/powerpoint/2010/main" val="31412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C9FCA9-54E7-4FF4-9E37-54D1B95B78BE}"/>
              </a:ext>
            </a:extLst>
          </p:cNvPr>
          <p:cNvSpPr txBox="1"/>
          <p:nvPr/>
        </p:nvSpPr>
        <p:spPr>
          <a:xfrm>
            <a:off x="2402006" y="968991"/>
            <a:ext cx="61005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Traditional (?) Statistical &amp; Machine Learning Methods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KNN</a:t>
            </a:r>
          </a:p>
          <a:p>
            <a:r>
              <a:rPr lang="en-US" altLang="ko-KR" dirty="0"/>
              <a:t>Linear Regression</a:t>
            </a:r>
          </a:p>
          <a:p>
            <a:r>
              <a:rPr lang="en-US" altLang="ko-KR" dirty="0"/>
              <a:t>Logistic Regression</a:t>
            </a:r>
          </a:p>
          <a:p>
            <a:r>
              <a:rPr lang="en-US" altLang="ko-KR" dirty="0"/>
              <a:t>Tree</a:t>
            </a:r>
          </a:p>
          <a:p>
            <a:r>
              <a:rPr lang="en-US" altLang="ko-KR" dirty="0" err="1"/>
              <a:t>RandomForest</a:t>
            </a:r>
            <a:endParaRPr lang="en-US" altLang="ko-KR" dirty="0"/>
          </a:p>
          <a:p>
            <a:r>
              <a:rPr lang="en-US" altLang="ko-KR" dirty="0"/>
              <a:t>Boosting</a:t>
            </a:r>
          </a:p>
          <a:p>
            <a:r>
              <a:rPr lang="en-US" altLang="ko-KR" dirty="0"/>
              <a:t>SVM</a:t>
            </a:r>
          </a:p>
          <a:p>
            <a:r>
              <a:rPr lang="en-US" altLang="ko-KR" dirty="0"/>
              <a:t>Gaussian Process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C000"/>
                </a:solidFill>
              </a:rPr>
              <a:t>Parametric model vs Nonparametric model</a:t>
            </a:r>
          </a:p>
          <a:p>
            <a:endParaRPr lang="en-US" altLang="ko-KR" dirty="0">
              <a:solidFill>
                <a:srgbClr val="FFC000"/>
              </a:solidFill>
            </a:endParaRPr>
          </a:p>
          <a:p>
            <a:r>
              <a:rPr lang="en-US" altLang="ko-KR" dirty="0"/>
              <a:t>KNN vs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35620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C9FCA9-54E7-4FF4-9E37-54D1B95B78BE}"/>
              </a:ext>
            </a:extLst>
          </p:cNvPr>
          <p:cNvSpPr txBox="1"/>
          <p:nvPr/>
        </p:nvSpPr>
        <p:spPr>
          <a:xfrm>
            <a:off x="2402006" y="968991"/>
            <a:ext cx="6100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Tuning problem (for non-linearity)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 can’t look the test data.</a:t>
            </a:r>
          </a:p>
          <a:p>
            <a:r>
              <a:rPr lang="en-US" altLang="ko-KR" dirty="0"/>
              <a:t>We have only training data.</a:t>
            </a:r>
          </a:p>
          <a:p>
            <a:r>
              <a:rPr lang="en-US" altLang="ko-KR" dirty="0"/>
              <a:t>How to calibrate the performance in the test data 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0FED7A-CC73-4ABF-B2C0-80BEF0CA961E}"/>
              </a:ext>
            </a:extLst>
          </p:cNvPr>
          <p:cNvSpPr/>
          <p:nvPr/>
        </p:nvSpPr>
        <p:spPr>
          <a:xfrm>
            <a:off x="2442949" y="4121624"/>
            <a:ext cx="6933063" cy="1323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EE25FF-EEFA-4359-BDF7-B8E0B98BCAF9}"/>
              </a:ext>
            </a:extLst>
          </p:cNvPr>
          <p:cNvCxnSpPr/>
          <p:nvPr/>
        </p:nvCxnSpPr>
        <p:spPr>
          <a:xfrm>
            <a:off x="3889612" y="4121624"/>
            <a:ext cx="0" cy="132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0D8975-8737-4EA2-BE4D-75ECE92DC544}"/>
              </a:ext>
            </a:extLst>
          </p:cNvPr>
          <p:cNvCxnSpPr/>
          <p:nvPr/>
        </p:nvCxnSpPr>
        <p:spPr>
          <a:xfrm>
            <a:off x="5338549" y="4121624"/>
            <a:ext cx="0" cy="132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B77BD69-7B98-47A6-8FE0-16699B8CEFED}"/>
              </a:ext>
            </a:extLst>
          </p:cNvPr>
          <p:cNvCxnSpPr/>
          <p:nvPr/>
        </p:nvCxnSpPr>
        <p:spPr>
          <a:xfrm>
            <a:off x="6771565" y="4121624"/>
            <a:ext cx="0" cy="132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55298E7-BCB2-4542-82E0-D7D42DFEEF62}"/>
              </a:ext>
            </a:extLst>
          </p:cNvPr>
          <p:cNvCxnSpPr/>
          <p:nvPr/>
        </p:nvCxnSpPr>
        <p:spPr>
          <a:xfrm>
            <a:off x="8040806" y="4121624"/>
            <a:ext cx="0" cy="132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FBB288-D7B2-4B34-9DB3-E38BF85B74E5}"/>
              </a:ext>
            </a:extLst>
          </p:cNvPr>
          <p:cNvSpPr txBox="1"/>
          <p:nvPr/>
        </p:nvSpPr>
        <p:spPr>
          <a:xfrm>
            <a:off x="2361067" y="3534519"/>
            <a:ext cx="146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Cross validation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BFD54-0D66-48BF-8E56-9C69C17223D4}"/>
              </a:ext>
            </a:extLst>
          </p:cNvPr>
          <p:cNvSpPr txBox="1"/>
          <p:nvPr/>
        </p:nvSpPr>
        <p:spPr>
          <a:xfrm>
            <a:off x="2975212" y="4585648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4D0E7-5E56-4DE6-872B-9A468BC95F49}"/>
              </a:ext>
            </a:extLst>
          </p:cNvPr>
          <p:cNvSpPr txBox="1"/>
          <p:nvPr/>
        </p:nvSpPr>
        <p:spPr>
          <a:xfrm>
            <a:off x="4435522" y="4585648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57120-519F-475E-89C2-7B563FBB5308}"/>
              </a:ext>
            </a:extLst>
          </p:cNvPr>
          <p:cNvSpPr txBox="1"/>
          <p:nvPr/>
        </p:nvSpPr>
        <p:spPr>
          <a:xfrm>
            <a:off x="5884458" y="4585648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D07CC-F1CB-4943-ACF6-A7EA32F5F97B}"/>
              </a:ext>
            </a:extLst>
          </p:cNvPr>
          <p:cNvSpPr txBox="1"/>
          <p:nvPr/>
        </p:nvSpPr>
        <p:spPr>
          <a:xfrm>
            <a:off x="7153698" y="4585648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796935-A218-4174-BDE6-4CB31B3DE7CF}"/>
              </a:ext>
            </a:extLst>
          </p:cNvPr>
          <p:cNvSpPr txBox="1"/>
          <p:nvPr/>
        </p:nvSpPr>
        <p:spPr>
          <a:xfrm>
            <a:off x="8502555" y="4585648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4C3463-5CDA-48D0-BC0B-564BD7D71C3E}"/>
              </a:ext>
            </a:extLst>
          </p:cNvPr>
          <p:cNvSpPr txBox="1"/>
          <p:nvPr/>
        </p:nvSpPr>
        <p:spPr>
          <a:xfrm>
            <a:off x="2238233" y="5555508"/>
            <a:ext cx="79156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우리는 모델의 </a:t>
            </a:r>
            <a:r>
              <a:rPr lang="en-US" altLang="ko-KR" sz="1400" dirty="0"/>
              <a:t>generalization </a:t>
            </a:r>
            <a:r>
              <a:rPr lang="ko-KR" altLang="en-US" sz="1400" dirty="0"/>
              <a:t>능력에 관심이 많다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우리는 </a:t>
            </a:r>
            <a:r>
              <a:rPr lang="en-US" altLang="ko-KR" sz="1400" dirty="0"/>
              <a:t>6,9 </a:t>
            </a:r>
            <a:r>
              <a:rPr lang="ko-KR" altLang="en-US" sz="1400" dirty="0"/>
              <a:t>평가원 모의고사를 </a:t>
            </a:r>
            <a:r>
              <a:rPr lang="ko-KR" altLang="en-US" sz="1400" dirty="0" err="1"/>
              <a:t>잘보는게</a:t>
            </a:r>
            <a:r>
              <a:rPr lang="ko-KR" altLang="en-US" sz="1400" dirty="0"/>
              <a:t> 최종목적이 아니다</a:t>
            </a:r>
            <a:r>
              <a:rPr lang="en-US" altLang="ko-KR" sz="1400" dirty="0"/>
              <a:t>!</a:t>
            </a:r>
          </a:p>
          <a:p>
            <a:r>
              <a:rPr lang="ko-KR" altLang="en-US" sz="1400" dirty="0"/>
              <a:t>우리는 수능과 실전문제를 잘 </a:t>
            </a:r>
            <a:r>
              <a:rPr lang="ko-KR" altLang="en-US" sz="1400" dirty="0" err="1"/>
              <a:t>푸는게</a:t>
            </a:r>
            <a:r>
              <a:rPr lang="ko-KR" altLang="en-US" sz="1400" dirty="0"/>
              <a:t> 최종 목적이다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/>
              <a:t>6,9</a:t>
            </a:r>
            <a:r>
              <a:rPr lang="ko-KR" altLang="en-US" sz="1400" dirty="0"/>
              <a:t>평가원 모의고사를 잘 </a:t>
            </a:r>
            <a:r>
              <a:rPr lang="ko-KR" altLang="en-US" sz="1400" dirty="0" err="1"/>
              <a:t>볼수있게</a:t>
            </a:r>
            <a:r>
              <a:rPr lang="ko-KR" altLang="en-US" sz="1400" dirty="0"/>
              <a:t> 공부하는 방법을 알고 있다면</a:t>
            </a:r>
            <a:r>
              <a:rPr lang="en-US" altLang="ko-KR" sz="1400" dirty="0"/>
              <a:t>?</a:t>
            </a:r>
          </a:p>
          <a:p>
            <a:r>
              <a:rPr lang="en-US" altLang="ko-KR" sz="1400" dirty="0"/>
              <a:t>6.9</a:t>
            </a:r>
            <a:r>
              <a:rPr lang="ko-KR" altLang="en-US" sz="1400" dirty="0"/>
              <a:t>평가원 모의고사를 잘 보게 공부한다면 내가 수능도 잘 볼 수 있을까</a:t>
            </a:r>
            <a:r>
              <a:rPr lang="en-US" altLang="ko-KR" sz="1400" dirty="0"/>
              <a:t>? (</a:t>
            </a:r>
            <a:r>
              <a:rPr lang="ko-KR" altLang="en-US" sz="1400" dirty="0"/>
              <a:t>대표성의 문제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971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C9FCA9-54E7-4FF4-9E37-54D1B95B78BE}"/>
              </a:ext>
            </a:extLst>
          </p:cNvPr>
          <p:cNvSpPr txBox="1"/>
          <p:nvPr/>
        </p:nvSpPr>
        <p:spPr>
          <a:xfrm>
            <a:off x="2402006" y="968991"/>
            <a:ext cx="7465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Tuning problem (for non-linearity)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그냥 바로 </a:t>
            </a:r>
            <a:r>
              <a:rPr lang="en-US" altLang="ko-KR" dirty="0"/>
              <a:t>5CV</a:t>
            </a:r>
            <a:r>
              <a:rPr lang="ko-KR" altLang="en-US" dirty="0"/>
              <a:t>를 해서 쓰기엔 불안하다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실전에 투입하기 전에 적어도 한번정도는 테스트를 해보자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(test set </a:t>
            </a:r>
            <a:r>
              <a:rPr lang="ko-KR" altLang="en-US" dirty="0"/>
              <a:t>분리 의 필요성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모델의 일반화 능력을 한번정도는 테스트 해보자</a:t>
            </a:r>
            <a:r>
              <a:rPr lang="en-US" altLang="ko-KR" dirty="0"/>
              <a:t>!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0FED7A-CC73-4ABF-B2C0-80BEF0CA961E}"/>
              </a:ext>
            </a:extLst>
          </p:cNvPr>
          <p:cNvSpPr/>
          <p:nvPr/>
        </p:nvSpPr>
        <p:spPr>
          <a:xfrm>
            <a:off x="2442949" y="4121624"/>
            <a:ext cx="6933063" cy="1323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EE25FF-EEFA-4359-BDF7-B8E0B98BCAF9}"/>
              </a:ext>
            </a:extLst>
          </p:cNvPr>
          <p:cNvCxnSpPr/>
          <p:nvPr/>
        </p:nvCxnSpPr>
        <p:spPr>
          <a:xfrm>
            <a:off x="3493827" y="4121624"/>
            <a:ext cx="0" cy="132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0D8975-8737-4EA2-BE4D-75ECE92DC544}"/>
              </a:ext>
            </a:extLst>
          </p:cNvPr>
          <p:cNvCxnSpPr/>
          <p:nvPr/>
        </p:nvCxnSpPr>
        <p:spPr>
          <a:xfrm>
            <a:off x="4483293" y="4121624"/>
            <a:ext cx="0" cy="132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B77BD69-7B98-47A6-8FE0-16699B8CEFED}"/>
              </a:ext>
            </a:extLst>
          </p:cNvPr>
          <p:cNvCxnSpPr/>
          <p:nvPr/>
        </p:nvCxnSpPr>
        <p:spPr>
          <a:xfrm>
            <a:off x="5490953" y="4180850"/>
            <a:ext cx="0" cy="132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55298E7-BCB2-4542-82E0-D7D42DFEEF62}"/>
              </a:ext>
            </a:extLst>
          </p:cNvPr>
          <p:cNvCxnSpPr/>
          <p:nvPr/>
        </p:nvCxnSpPr>
        <p:spPr>
          <a:xfrm>
            <a:off x="6580496" y="4180849"/>
            <a:ext cx="0" cy="132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FBB288-D7B2-4B34-9DB3-E38BF85B74E5}"/>
              </a:ext>
            </a:extLst>
          </p:cNvPr>
          <p:cNvSpPr txBox="1"/>
          <p:nvPr/>
        </p:nvSpPr>
        <p:spPr>
          <a:xfrm>
            <a:off x="2361067" y="3534519"/>
            <a:ext cx="146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Cross validation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BFD54-0D66-48BF-8E56-9C69C17223D4}"/>
              </a:ext>
            </a:extLst>
          </p:cNvPr>
          <p:cNvSpPr txBox="1"/>
          <p:nvPr/>
        </p:nvSpPr>
        <p:spPr>
          <a:xfrm>
            <a:off x="2859207" y="4585648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4D0E7-5E56-4DE6-872B-9A468BC95F49}"/>
              </a:ext>
            </a:extLst>
          </p:cNvPr>
          <p:cNvSpPr txBox="1"/>
          <p:nvPr/>
        </p:nvSpPr>
        <p:spPr>
          <a:xfrm>
            <a:off x="3746314" y="4628487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57120-519F-475E-89C2-7B563FBB5308}"/>
              </a:ext>
            </a:extLst>
          </p:cNvPr>
          <p:cNvSpPr txBox="1"/>
          <p:nvPr/>
        </p:nvSpPr>
        <p:spPr>
          <a:xfrm>
            <a:off x="4765346" y="4601192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D07CC-F1CB-4943-ACF6-A7EA32F5F97B}"/>
              </a:ext>
            </a:extLst>
          </p:cNvPr>
          <p:cNvSpPr txBox="1"/>
          <p:nvPr/>
        </p:nvSpPr>
        <p:spPr>
          <a:xfrm>
            <a:off x="5952698" y="4614840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796935-A218-4174-BDE6-4CB31B3DE7CF}"/>
              </a:ext>
            </a:extLst>
          </p:cNvPr>
          <p:cNvSpPr txBox="1"/>
          <p:nvPr/>
        </p:nvSpPr>
        <p:spPr>
          <a:xfrm>
            <a:off x="6974001" y="4585648"/>
            <a:ext cx="73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4C3463-5CDA-48D0-BC0B-564BD7D71C3E}"/>
              </a:ext>
            </a:extLst>
          </p:cNvPr>
          <p:cNvSpPr txBox="1"/>
          <p:nvPr/>
        </p:nvSpPr>
        <p:spPr>
          <a:xfrm>
            <a:off x="2238233" y="5555508"/>
            <a:ext cx="90075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1,2,3,4,5 </a:t>
            </a:r>
            <a:r>
              <a:rPr lang="ko-KR" altLang="en-US" sz="1400" dirty="0"/>
              <a:t>를 통해서 </a:t>
            </a:r>
            <a:r>
              <a:rPr lang="ko-KR" altLang="en-US" sz="1400" dirty="0" err="1"/>
              <a:t>학습하는건</a:t>
            </a:r>
            <a:r>
              <a:rPr lang="ko-KR" altLang="en-US" sz="1400" dirty="0"/>
              <a:t> </a:t>
            </a:r>
            <a:r>
              <a:rPr lang="en-US" altLang="ko-KR" sz="1400" dirty="0"/>
              <a:t>6,9</a:t>
            </a:r>
            <a:r>
              <a:rPr lang="ko-KR" altLang="en-US" sz="1400" dirty="0"/>
              <a:t>평을 잘 보기 위해서 기출문제를 </a:t>
            </a:r>
            <a:r>
              <a:rPr lang="ko-KR" altLang="en-US" sz="1400" dirty="0" err="1"/>
              <a:t>푸는것과</a:t>
            </a:r>
            <a:r>
              <a:rPr lang="ko-KR" altLang="en-US" sz="1400" dirty="0"/>
              <a:t> 비슷하다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en-US" altLang="ko-KR" sz="1400" dirty="0"/>
              <a:t>6,9 </a:t>
            </a:r>
            <a:r>
              <a:rPr lang="ko-KR" altLang="en-US" sz="1400" dirty="0"/>
              <a:t>평을 잘 푼다고 수능을 잘 푼다고 </a:t>
            </a:r>
            <a:r>
              <a:rPr lang="ko-KR" altLang="en-US" sz="1400" dirty="0" err="1"/>
              <a:t>보장할수있을까</a:t>
            </a:r>
            <a:r>
              <a:rPr lang="en-US" altLang="ko-KR" sz="1400" dirty="0"/>
              <a:t>?</a:t>
            </a:r>
          </a:p>
          <a:p>
            <a:r>
              <a:rPr lang="ko-KR" altLang="en-US" sz="1400" dirty="0"/>
              <a:t>이를 안전하게 확인하기 위해 수능 전에 </a:t>
            </a:r>
            <a:r>
              <a:rPr lang="en-US" altLang="ko-KR" sz="1400" dirty="0"/>
              <a:t>6,9</a:t>
            </a:r>
            <a:r>
              <a:rPr lang="ko-KR" altLang="en-US" sz="1400" dirty="0"/>
              <a:t>평 이외의 테스트를 한번 해보자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만약</a:t>
            </a:r>
            <a:r>
              <a:rPr lang="en-US" altLang="ko-KR" sz="1400" dirty="0"/>
              <a:t>, 6,9</a:t>
            </a:r>
            <a:r>
              <a:rPr lang="ko-KR" altLang="en-US" sz="1400" dirty="0"/>
              <a:t>평을 </a:t>
            </a:r>
            <a:r>
              <a:rPr lang="ko-KR" altLang="en-US" sz="1400" dirty="0" err="1"/>
              <a:t>잘보기위해</a:t>
            </a:r>
            <a:r>
              <a:rPr lang="ko-KR" altLang="en-US" sz="1400" dirty="0"/>
              <a:t> 공부했는데 수능 이전에 본 테스트도 잘 본다면</a:t>
            </a:r>
            <a:endParaRPr lang="en-US" altLang="ko-KR" sz="1400" dirty="0"/>
          </a:p>
          <a:p>
            <a:r>
              <a:rPr lang="ko-KR" altLang="en-US" sz="1400" dirty="0"/>
              <a:t>일반화가 잘 된다고 볼 수 있고 수능도 잘 볼 가능성이 높아진다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일반화능력 테스트를 한번 </a:t>
            </a:r>
            <a:r>
              <a:rPr lang="ko-KR" altLang="en-US" sz="1400" dirty="0" err="1"/>
              <a:t>해보는것이다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9851623-802E-479C-89D3-F80A550ADF92}"/>
              </a:ext>
            </a:extLst>
          </p:cNvPr>
          <p:cNvCxnSpPr/>
          <p:nvPr/>
        </p:nvCxnSpPr>
        <p:spPr>
          <a:xfrm>
            <a:off x="7651843" y="4151194"/>
            <a:ext cx="0" cy="132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D10EBC-51D5-48FF-85DB-5DC068EE74B3}"/>
              </a:ext>
            </a:extLst>
          </p:cNvPr>
          <p:cNvSpPr txBox="1"/>
          <p:nvPr/>
        </p:nvSpPr>
        <p:spPr>
          <a:xfrm>
            <a:off x="8045347" y="4601192"/>
            <a:ext cx="98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56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C9FCA9-54E7-4FF4-9E37-54D1B95B78BE}"/>
              </a:ext>
            </a:extLst>
          </p:cNvPr>
          <p:cNvSpPr txBox="1"/>
          <p:nvPr/>
        </p:nvSpPr>
        <p:spPr>
          <a:xfrm>
            <a:off x="2402006" y="968991"/>
            <a:ext cx="83660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Tuning problem (for non-linearity)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데이터가 너무 많거나 파라미터가 너무 많은 경우</a:t>
            </a:r>
            <a:r>
              <a:rPr lang="en-US" altLang="ko-KR" dirty="0"/>
              <a:t>, (</a:t>
            </a:r>
            <a:r>
              <a:rPr lang="ko-KR" altLang="en-US" dirty="0"/>
              <a:t>특히 딥러닝 모델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훈련 시간이 오래 걸리기 때문에</a:t>
            </a:r>
            <a:endParaRPr lang="en-US" altLang="ko-KR" dirty="0"/>
          </a:p>
          <a:p>
            <a:r>
              <a:rPr lang="en-US" altLang="ko-KR" dirty="0"/>
              <a:t>5 –CV</a:t>
            </a:r>
            <a:r>
              <a:rPr lang="ko-KR" altLang="en-US" dirty="0"/>
              <a:t>가 아닌 </a:t>
            </a:r>
            <a:r>
              <a:rPr lang="en-US" altLang="ko-KR" dirty="0"/>
              <a:t>one validation</a:t>
            </a:r>
            <a:r>
              <a:rPr lang="ko-KR" altLang="en-US" dirty="0"/>
              <a:t>을 적용한다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이때도 앞에서 언급했던 </a:t>
            </a:r>
            <a:r>
              <a:rPr lang="en-US" altLang="ko-KR" dirty="0"/>
              <a:t>validation</a:t>
            </a:r>
            <a:r>
              <a:rPr lang="ko-KR" altLang="en-US" dirty="0"/>
              <a:t>의 기본 아이디어를 항상 생각해야한다</a:t>
            </a:r>
            <a:r>
              <a:rPr lang="en-US" altLang="ko-KR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69DFCD-67CE-4FB8-94E8-10A37913C045}"/>
              </a:ext>
            </a:extLst>
          </p:cNvPr>
          <p:cNvSpPr/>
          <p:nvPr/>
        </p:nvSpPr>
        <p:spPr>
          <a:xfrm>
            <a:off x="2442949" y="4121624"/>
            <a:ext cx="6933063" cy="1323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86CBB12-5C1F-4392-80E7-D2A6C6742BA7}"/>
              </a:ext>
            </a:extLst>
          </p:cNvPr>
          <p:cNvCxnSpPr/>
          <p:nvPr/>
        </p:nvCxnSpPr>
        <p:spPr>
          <a:xfrm>
            <a:off x="7651843" y="4151194"/>
            <a:ext cx="0" cy="132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E87163C-52DF-41BB-A462-DD9869327300}"/>
              </a:ext>
            </a:extLst>
          </p:cNvPr>
          <p:cNvSpPr txBox="1"/>
          <p:nvPr/>
        </p:nvSpPr>
        <p:spPr>
          <a:xfrm>
            <a:off x="8045347" y="4601192"/>
            <a:ext cx="98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set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EAA0E-6A47-44DC-BC8B-64121F3E8DEE}"/>
              </a:ext>
            </a:extLst>
          </p:cNvPr>
          <p:cNvCxnSpPr/>
          <p:nvPr/>
        </p:nvCxnSpPr>
        <p:spPr>
          <a:xfrm>
            <a:off x="6309819" y="4151194"/>
            <a:ext cx="0" cy="1323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81976A-AA4F-488F-A0CA-D797050E0EE8}"/>
              </a:ext>
            </a:extLst>
          </p:cNvPr>
          <p:cNvSpPr txBox="1"/>
          <p:nvPr/>
        </p:nvSpPr>
        <p:spPr>
          <a:xfrm>
            <a:off x="6486095" y="4548876"/>
            <a:ext cx="134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Validation set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9D181D-4D89-4292-8EC2-BC01C8C4FF10}"/>
              </a:ext>
            </a:extLst>
          </p:cNvPr>
          <p:cNvSpPr txBox="1"/>
          <p:nvPr/>
        </p:nvSpPr>
        <p:spPr>
          <a:xfrm>
            <a:off x="3596178" y="4557933"/>
            <a:ext cx="134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</a:t>
            </a:r>
          </a:p>
          <a:p>
            <a:r>
              <a:rPr lang="en-US" altLang="ko-KR" dirty="0"/>
              <a:t>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94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C9FCA9-54E7-4FF4-9E37-54D1B95B78BE}"/>
              </a:ext>
            </a:extLst>
          </p:cNvPr>
          <p:cNvSpPr txBox="1"/>
          <p:nvPr/>
        </p:nvSpPr>
        <p:spPr>
          <a:xfrm>
            <a:off x="2402006" y="968991"/>
            <a:ext cx="836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참고하면 좋은 책들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F9721A-A53A-4C28-A7CF-DABBB58B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58" y="1758041"/>
            <a:ext cx="3587655" cy="47835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6773F5-734B-4036-9F34-710BD51B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315" y="1634588"/>
            <a:ext cx="3917559" cy="52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0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메디슨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{2B8DC8EF-ECA7-4924-A227-D8C781633DF6}tf16401375</Template>
  <TotalTime>24</TotalTime>
  <Words>316</Words>
  <Application>Microsoft Office PowerPoint</Application>
  <PresentationFormat>와이드스크린</PresentationFormat>
  <Paragraphs>82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Arial</vt:lpstr>
      <vt:lpstr>MS Shell Dlg 2</vt:lpstr>
      <vt:lpstr>Wingdings</vt:lpstr>
      <vt:lpstr>Wingdings 3</vt:lpstr>
      <vt:lpstr>메디슨</vt:lpstr>
      <vt:lpstr>Applied Data Analysis Study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Analysis Study</dc:title>
  <dc:creator>kim minsu</dc:creator>
  <cp:lastModifiedBy>kim minsu</cp:lastModifiedBy>
  <cp:revision>1</cp:revision>
  <dcterms:created xsi:type="dcterms:W3CDTF">2022-01-08T04:30:48Z</dcterms:created>
  <dcterms:modified xsi:type="dcterms:W3CDTF">2022-01-08T04:55:11Z</dcterms:modified>
</cp:coreProperties>
</file>